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265" autoAdjust="0"/>
  </p:normalViewPr>
  <p:slideViewPr>
    <p:cSldViewPr>
      <p:cViewPr>
        <p:scale>
          <a:sx n="110" d="100"/>
          <a:sy n="110" d="100"/>
        </p:scale>
        <p:origin x="-1020" y="16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SALVADOR\Downloads\checar\REPORTES\TRANSPARENCIA\TRANSPARENCIA\GRAFICAS%20GENERALES%20DE%20DETENID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SALVADOR\Downloads\checar\REPORTES\TRANSPARENCIA\TRANSPARENCIA\BASES%20DE%20DATOS%20TRANSITTO%20MIO%202%20%20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SALVADOR\Downloads\checar\REPORTES\TRANSPARENCIA\TRANSPARENCIA\BASES%20DE%20DATOS%20TRANSITTO%20MIO%202%20%20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SALVADOR\Downloads\checar\REPORTES\TRANSPARENCIA\TRANSPARENCIA\BASES%20DE%20DATOS%20TRANSITTO%20MIO%202%20%20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SALVADOR\Downloads\checar\REPORTES\TRANSPARENCIA\TRANSPARENCIA\BASES%20DE%20DATOS%20TRANSITTO%20MIO%202%20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autoTitleDeleted val="1"/>
    <c:view3D>
      <c:rAngAx val="1"/>
    </c:view3D>
    <c:plotArea>
      <c:layout/>
      <c:bar3DChart>
        <c:barDir val="col"/>
        <c:grouping val="clustered"/>
        <c:shape val="box"/>
        <c:axId val="56801920"/>
        <c:axId val="62846080"/>
        <c:axId val="0"/>
      </c:bar3DChart>
      <c:catAx>
        <c:axId val="56801920"/>
        <c:scaling>
          <c:orientation val="minMax"/>
        </c:scaling>
        <c:axPos val="b"/>
        <c:majorTickMark val="none"/>
        <c:tickLblPos val="nextTo"/>
        <c:crossAx val="62846080"/>
        <c:crosses val="autoZero"/>
        <c:auto val="1"/>
        <c:lblAlgn val="ctr"/>
        <c:lblOffset val="100"/>
      </c:catAx>
      <c:valAx>
        <c:axId val="628460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6801920"/>
        <c:crosses val="autoZero"/>
        <c:crossBetween val="between"/>
        <c:majorUnit val="100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'2015'!$C$10</c:f>
              <c:strCache>
                <c:ptCount val="1"/>
                <c:pt idx="0">
                  <c:v>MAYOR DE EDAD</c:v>
                </c:pt>
              </c:strCache>
            </c:strRef>
          </c:tx>
          <c:dLbls>
            <c:showVal val="1"/>
          </c:dLbls>
          <c:cat>
            <c:multiLvlStrRef>
              <c:f>'2015'!$D$8:$G$9</c:f>
              <c:multiLvlStrCache>
                <c:ptCount val="4"/>
                <c:lvl>
                  <c:pt idx="0">
                    <c:v>FALTAS</c:v>
                  </c:pt>
                  <c:pt idx="1">
                    <c:v>DELITOS</c:v>
                  </c:pt>
                  <c:pt idx="2">
                    <c:v>FALTAS </c:v>
                  </c:pt>
                  <c:pt idx="3">
                    <c:v>DELITOS</c:v>
                  </c:pt>
                </c:lvl>
                <c:lvl>
                  <c:pt idx="0">
                    <c:v>FEMENINO</c:v>
                  </c:pt>
                  <c:pt idx="2">
                    <c:v>MASCULINO</c:v>
                  </c:pt>
                </c:lvl>
              </c:multiLvlStrCache>
            </c:multiLvlStrRef>
          </c:cat>
          <c:val>
            <c:numRef>
              <c:f>'2015'!$D$10:$G$10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  <c:pt idx="2">
                  <c:v>160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'2015'!$C$11</c:f>
              <c:strCache>
                <c:ptCount val="1"/>
                <c:pt idx="0">
                  <c:v>MENOR DE EDAD</c:v>
                </c:pt>
              </c:strCache>
            </c:strRef>
          </c:tx>
          <c:dLbls>
            <c:showVal val="1"/>
          </c:dLbls>
          <c:cat>
            <c:multiLvlStrRef>
              <c:f>'2015'!$D$8:$G$9</c:f>
              <c:multiLvlStrCache>
                <c:ptCount val="4"/>
                <c:lvl>
                  <c:pt idx="0">
                    <c:v>FALTAS</c:v>
                  </c:pt>
                  <c:pt idx="1">
                    <c:v>DELITOS</c:v>
                  </c:pt>
                  <c:pt idx="2">
                    <c:v>FALTAS </c:v>
                  </c:pt>
                  <c:pt idx="3">
                    <c:v>DELITOS</c:v>
                  </c:pt>
                </c:lvl>
                <c:lvl>
                  <c:pt idx="0">
                    <c:v>FEMENINO</c:v>
                  </c:pt>
                  <c:pt idx="2">
                    <c:v>MASCULINO</c:v>
                  </c:pt>
                </c:lvl>
              </c:multiLvlStrCache>
            </c:multiLvlStrRef>
          </c:cat>
          <c:val>
            <c:numRef>
              <c:f>'2015'!$D$11:$G$11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79</c:v>
                </c:pt>
                <c:pt idx="3">
                  <c:v>0</c:v>
                </c:pt>
              </c:numCache>
            </c:numRef>
          </c:val>
        </c:ser>
        <c:axId val="57243904"/>
        <c:axId val="57257984"/>
      </c:barChart>
      <c:catAx>
        <c:axId val="57243904"/>
        <c:scaling>
          <c:orientation val="minMax"/>
        </c:scaling>
        <c:axPos val="b"/>
        <c:tickLblPos val="nextTo"/>
        <c:crossAx val="57257984"/>
        <c:crosses val="autoZero"/>
        <c:auto val="1"/>
        <c:lblAlgn val="ctr"/>
        <c:lblOffset val="100"/>
      </c:catAx>
      <c:valAx>
        <c:axId val="57257984"/>
        <c:scaling>
          <c:orientation val="minMax"/>
        </c:scaling>
        <c:delete val="1"/>
        <c:axPos val="l"/>
        <c:numFmt formatCode="General" sourceLinked="1"/>
        <c:tickLblPos val="none"/>
        <c:crossAx val="5724390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CLASIFICACIÓN Y CUANTIFICACIÓN </a:t>
            </a:r>
          </a:p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POR DE DÍA DE LA SEMANA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MENSUAL!$K$9:$K$15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MENSUAL!$L$9:$L$15</c:f>
              <c:numCache>
                <c:formatCode>General</c:formatCode>
                <c:ptCount val="7"/>
                <c:pt idx="0">
                  <c:v>12</c:v>
                </c:pt>
                <c:pt idx="1">
                  <c:v>9</c:v>
                </c:pt>
                <c:pt idx="2">
                  <c:v>7</c:v>
                </c:pt>
                <c:pt idx="3">
                  <c:v>15</c:v>
                </c:pt>
                <c:pt idx="4">
                  <c:v>16</c:v>
                </c:pt>
                <c:pt idx="5">
                  <c:v>19</c:v>
                </c:pt>
                <c:pt idx="6">
                  <c:v>22</c:v>
                </c:pt>
              </c:numCache>
            </c:numRef>
          </c:val>
        </c:ser>
        <c:axId val="63628032"/>
        <c:axId val="63629568"/>
      </c:barChart>
      <c:catAx>
        <c:axId val="636280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s-MX"/>
          </a:p>
        </c:txPr>
        <c:crossAx val="63629568"/>
        <c:crosses val="autoZero"/>
        <c:auto val="1"/>
        <c:lblAlgn val="ctr"/>
        <c:lblOffset val="100"/>
      </c:catAx>
      <c:valAx>
        <c:axId val="63629568"/>
        <c:scaling>
          <c:orientation val="minMax"/>
        </c:scaling>
        <c:delete val="1"/>
        <c:axPos val="l"/>
        <c:numFmt formatCode="General" sourceLinked="1"/>
        <c:tickLblPos val="none"/>
        <c:crossAx val="6362803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CLASIFICACIÓN Y CUANTIFICACIÓN </a:t>
            </a:r>
          </a:p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POR TIPO DE ACCIDENTES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2274815566488271E-2"/>
          <c:y val="0.26752497489193544"/>
          <c:w val="0.95032442315020571"/>
          <c:h val="0.33772881470442823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MENSUAL!$K$21:$K$29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MENSUAL!$L$21:$L$29</c:f>
              <c:numCache>
                <c:formatCode>General</c:formatCode>
                <c:ptCount val="9"/>
                <c:pt idx="0">
                  <c:v>10</c:v>
                </c:pt>
                <c:pt idx="1">
                  <c:v>8</c:v>
                </c:pt>
                <c:pt idx="2">
                  <c:v>14</c:v>
                </c:pt>
                <c:pt idx="3">
                  <c:v>9</c:v>
                </c:pt>
                <c:pt idx="4">
                  <c:v>21</c:v>
                </c:pt>
                <c:pt idx="5">
                  <c:v>10</c:v>
                </c:pt>
                <c:pt idx="6">
                  <c:v>15</c:v>
                </c:pt>
                <c:pt idx="7">
                  <c:v>8</c:v>
                </c:pt>
                <c:pt idx="8">
                  <c:v>5</c:v>
                </c:pt>
              </c:numCache>
            </c:numRef>
          </c:val>
        </c:ser>
        <c:axId val="66008960"/>
        <c:axId val="66010496"/>
      </c:barChart>
      <c:catAx>
        <c:axId val="6600896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66010496"/>
        <c:crosses val="autoZero"/>
        <c:auto val="1"/>
        <c:lblAlgn val="ctr"/>
        <c:lblOffset val="100"/>
      </c:catAx>
      <c:valAx>
        <c:axId val="66010496"/>
        <c:scaling>
          <c:orientation val="minMax"/>
          <c:max val="50"/>
        </c:scaling>
        <c:delete val="1"/>
        <c:axPos val="l"/>
        <c:numFmt formatCode="General" sourceLinked="1"/>
        <c:tickLblPos val="none"/>
        <c:crossAx val="66008960"/>
        <c:crosses val="autoZero"/>
        <c:crossBetween val="between"/>
        <c:majorUnit val="10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MENSUAL!$L$20</c:f>
              <c:strCache>
                <c:ptCount val="1"/>
                <c:pt idx="0">
                  <c:v>TOTAL DE ACCIDENTES</c:v>
                </c:pt>
              </c:strCache>
            </c:strRef>
          </c:tx>
          <c:dLbls>
            <c:showVal val="1"/>
          </c:dLbls>
          <c:cat>
            <c:strRef>
              <c:f>MENSUAL!$K$21:$K$29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MENSUAL!$L$21:$L$29</c:f>
              <c:numCache>
                <c:formatCode>General</c:formatCode>
                <c:ptCount val="9"/>
                <c:pt idx="0">
                  <c:v>10</c:v>
                </c:pt>
                <c:pt idx="1">
                  <c:v>8</c:v>
                </c:pt>
                <c:pt idx="2">
                  <c:v>14</c:v>
                </c:pt>
                <c:pt idx="3">
                  <c:v>9</c:v>
                </c:pt>
                <c:pt idx="4">
                  <c:v>21</c:v>
                </c:pt>
                <c:pt idx="5">
                  <c:v>10</c:v>
                </c:pt>
                <c:pt idx="6">
                  <c:v>15</c:v>
                </c:pt>
                <c:pt idx="7">
                  <c:v>8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MENSUAL!$M$20</c:f>
              <c:strCache>
                <c:ptCount val="1"/>
                <c:pt idx="0">
                  <c:v>ACCIDENTES VIALES CON LESIONADOS</c:v>
                </c:pt>
              </c:strCache>
            </c:strRef>
          </c:tx>
          <c:dLbls>
            <c:showVal val="1"/>
          </c:dLbls>
          <c:cat>
            <c:strRef>
              <c:f>MENSUAL!$K$21:$K$29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MENSUAL!$M$21:$M$29</c:f>
              <c:numCache>
                <c:formatCode>General</c:formatCode>
                <c:ptCount val="9"/>
                <c:pt idx="0">
                  <c:v>4</c:v>
                </c:pt>
                <c:pt idx="1">
                  <c:v>7</c:v>
                </c:pt>
                <c:pt idx="2">
                  <c:v>8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MENSUAL!$N$20</c:f>
              <c:strCache>
                <c:ptCount val="1"/>
                <c:pt idx="0">
                  <c:v>CANTIDAD DE LESIONADOS REGISTRADOS</c:v>
                </c:pt>
              </c:strCache>
            </c:strRef>
          </c:tx>
          <c:dLbls>
            <c:showVal val="1"/>
          </c:dLbls>
          <c:cat>
            <c:strRef>
              <c:f>MENSUAL!$K$21:$K$29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MENSUAL!$N$21:$N$29</c:f>
              <c:numCache>
                <c:formatCode>General</c:formatCode>
                <c:ptCount val="9"/>
                <c:pt idx="0">
                  <c:v>4</c:v>
                </c:pt>
                <c:pt idx="1">
                  <c:v>7</c:v>
                </c:pt>
                <c:pt idx="2">
                  <c:v>13</c:v>
                </c:pt>
                <c:pt idx="3">
                  <c:v>3</c:v>
                </c:pt>
                <c:pt idx="4">
                  <c:v>2</c:v>
                </c:pt>
                <c:pt idx="5">
                  <c:v>18</c:v>
                </c:pt>
                <c:pt idx="6">
                  <c:v>3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</c:ser>
        <c:ser>
          <c:idx val="3"/>
          <c:order val="3"/>
          <c:tx>
            <c:strRef>
              <c:f>MENSUAL!$O$20</c:f>
              <c:strCache>
                <c:ptCount val="1"/>
                <c:pt idx="0">
                  <c:v>MUERTOS</c:v>
                </c:pt>
              </c:strCache>
            </c:strRef>
          </c:tx>
          <c:cat>
            <c:strRef>
              <c:f>MENSUAL!$K$21:$K$29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MENSUAL!$O$21:$O$29</c:f>
              <c:numCache>
                <c:formatCode>General</c:formatCode>
                <c:ptCount val="9"/>
                <c:pt idx="7">
                  <c:v>1</c:v>
                </c:pt>
              </c:numCache>
            </c:numRef>
          </c:val>
        </c:ser>
        <c:overlap val="-30"/>
        <c:axId val="63159296"/>
        <c:axId val="63165184"/>
      </c:barChart>
      <c:catAx>
        <c:axId val="6315929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63165184"/>
        <c:crosses val="autoZero"/>
        <c:auto val="1"/>
        <c:lblAlgn val="ctr"/>
        <c:lblOffset val="100"/>
      </c:catAx>
      <c:valAx>
        <c:axId val="63165184"/>
        <c:scaling>
          <c:orientation val="minMax"/>
        </c:scaling>
        <c:delete val="1"/>
        <c:axPos val="l"/>
        <c:numFmt formatCode="General" sourceLinked="1"/>
        <c:tickLblPos val="none"/>
        <c:crossAx val="63159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3571962030423765"/>
          <c:w val="0.990068473752162"/>
          <c:h val="0.2465027263460047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s-MX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MENSUAL!$K$56</c:f>
              <c:strCache>
                <c:ptCount val="1"/>
                <c:pt idx="0">
                  <c:v>SIN DATOS POR HUIDA</c:v>
                </c:pt>
              </c:strCache>
            </c:strRef>
          </c:tx>
          <c:cat>
            <c:strRef>
              <c:f>MENSUAL!$L$55:$O$55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MENSUAL!$L$56:$O$56</c:f>
              <c:numCache>
                <c:formatCode>General</c:formatCode>
                <c:ptCount val="4"/>
                <c:pt idx="0">
                  <c:v>24</c:v>
                </c:pt>
                <c:pt idx="1">
                  <c:v>6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MENSUAL!$K$57</c:f>
              <c:strCache>
                <c:ptCount val="1"/>
                <c:pt idx="0">
                  <c:v>EBRIEDAD COMPLETA</c:v>
                </c:pt>
              </c:strCache>
            </c:strRef>
          </c:tx>
          <c:cat>
            <c:strRef>
              <c:f>MENSUAL!$L$55:$O$55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MENSUAL!$L$57:$O$57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MENSUAL!$K$58</c:f>
              <c:strCache>
                <c:ptCount val="1"/>
                <c:pt idx="0">
                  <c:v>EBRIEDAD INCOMPLETA</c:v>
                </c:pt>
              </c:strCache>
            </c:strRef>
          </c:tx>
          <c:cat>
            <c:strRef>
              <c:f>MENSUAL!$L$55:$O$55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MENSUAL!$L$58:$O$58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MENSUAL!$K$59</c:f>
              <c:strCache>
                <c:ptCount val="1"/>
                <c:pt idx="0">
                  <c:v>NO EBRIEDAD</c:v>
                </c:pt>
              </c:strCache>
            </c:strRef>
          </c:tx>
          <c:cat>
            <c:strRef>
              <c:f>MENSUAL!$L$55:$O$55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MENSUAL!$L$59:$O$59</c:f>
              <c:numCache>
                <c:formatCode>General</c:formatCode>
                <c:ptCount val="4"/>
                <c:pt idx="0">
                  <c:v>65</c:v>
                </c:pt>
                <c:pt idx="1">
                  <c:v>23</c:v>
                </c:pt>
                <c:pt idx="2">
                  <c:v>39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overlap val="-25"/>
        <c:axId val="66245760"/>
        <c:axId val="66247296"/>
      </c:barChart>
      <c:catAx>
        <c:axId val="66245760"/>
        <c:scaling>
          <c:orientation val="minMax"/>
        </c:scaling>
        <c:axPos val="b"/>
        <c:majorTickMark val="none"/>
        <c:tickLblPos val="nextTo"/>
        <c:crossAx val="66247296"/>
        <c:crosses val="autoZero"/>
        <c:auto val="1"/>
        <c:lblAlgn val="ctr"/>
        <c:lblOffset val="100"/>
      </c:catAx>
      <c:valAx>
        <c:axId val="662472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6245760"/>
        <c:crosses val="autoZero"/>
        <c:crossBetween val="between"/>
      </c:valAx>
    </c:plotArea>
    <c:legend>
      <c:legendPos val="b"/>
    </c:legend>
    <c:plotVisOnly val="1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17/02/2015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17/02/2015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17/02/2015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17/02/2015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17/02/2015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17/02/2015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17/02/2015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17/02/2015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17/02/2015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17/02/2015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17/02/2015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17/02/2015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17/02/2015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939534" y="8143900"/>
            <a:ext cx="125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enero</a:t>
            </a:r>
            <a:r>
              <a:rPr lang="en-US" dirty="0" smtClean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627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los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31  DE  ENERO DE  2015.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y por infracciones administrativas en el mes de enero clasificadas por rangos de edades y género.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11 Gráfico"/>
          <p:cNvGraphicFramePr/>
          <p:nvPr/>
        </p:nvGraphicFramePr>
        <p:xfrm>
          <a:off x="357166" y="5357818"/>
          <a:ext cx="621510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2 Gráfico"/>
          <p:cNvGraphicFramePr/>
          <p:nvPr/>
        </p:nvGraphicFramePr>
        <p:xfrm>
          <a:off x="357166" y="5357818"/>
          <a:ext cx="6286544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enero 2015. Clasificados por tipos de accidentes.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Como podemos apreciar en la gráfica, los días de enero con mayor incidencia de accidentes registrados fueron desde el día jueves hasta el día domingo de forma </a:t>
            </a:r>
            <a:r>
              <a:rPr lang="es-MX" sz="1200" dirty="0" err="1" smtClean="0">
                <a:latin typeface="Arial" pitchFamily="34" charset="0"/>
                <a:cs typeface="Arial" pitchFamily="34" charset="0"/>
              </a:rPr>
              <a:t>acsendente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 desde 15 accidentes hasta llegar a 22 el día domingo.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04664" y="5364088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428604" y="2428860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5" name="10 Gráfico"/>
          <p:cNvGraphicFramePr/>
          <p:nvPr/>
        </p:nvGraphicFramePr>
        <p:xfrm>
          <a:off x="357166" y="5429256"/>
          <a:ext cx="6143668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15 Gráfico"/>
          <p:cNvGraphicFramePr/>
          <p:nvPr/>
        </p:nvGraphicFramePr>
        <p:xfrm>
          <a:off x="428604" y="2428860"/>
          <a:ext cx="607223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7166" y="7786710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 los accidentes con lesionados indicados en la gráfica, hubo algunos que llegaron a ocasionar hasta 10 lesionados en un solo parte de accidente.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accidentes con lesionados y fallecimientos  quedan de oficio a disposición del Ministerio Publico.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28604" y="1857356"/>
            <a:ext cx="6048672" cy="571504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0" name="13 Gráfico"/>
          <p:cNvGraphicFramePr/>
          <p:nvPr/>
        </p:nvGraphicFramePr>
        <p:xfrm>
          <a:off x="428604" y="1857356"/>
          <a:ext cx="607223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07246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VGP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bngc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8604" y="1571604"/>
            <a:ext cx="6000792" cy="478634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4" name="13 CuadroTexto"/>
          <p:cNvSpPr txBox="1"/>
          <p:nvPr/>
        </p:nvSpPr>
        <p:spPr>
          <a:xfrm>
            <a:off x="357166" y="6429389"/>
            <a:ext cx="6143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Llegándose a registrar 33 accidentes con 52 lesionados y 1 muerto de 100 accidentes observados en el mes de enero 2015.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Los cruceros con mayor número de accidentes registrados en el mes de enero :</a:t>
            </a: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1° San Roque y América Unida.</a:t>
            </a: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2° Arturo B. de la Garza y Julio Cisneros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4 Gráfico"/>
          <p:cNvGraphicFramePr/>
          <p:nvPr/>
        </p:nvGraphicFramePr>
        <p:xfrm>
          <a:off x="357166" y="1571604"/>
          <a:ext cx="6000793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79</Words>
  <Application>Microsoft Office PowerPoint</Application>
  <PresentationFormat>Presentación en pantalla (4:3)</PresentationFormat>
  <Paragraphs>68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luis michel</cp:lastModifiedBy>
  <cp:revision>199</cp:revision>
  <cp:lastPrinted>2013-04-09T01:32:33Z</cp:lastPrinted>
  <dcterms:created xsi:type="dcterms:W3CDTF">2013-05-04T00:53:54Z</dcterms:created>
  <dcterms:modified xsi:type="dcterms:W3CDTF">2015-02-17T14:15:43Z</dcterms:modified>
</cp:coreProperties>
</file>